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27558D9-9E3C-1B4C-82AC-16FAE4818DD0}">
          <p14:sldIdLst>
            <p14:sldId id="256"/>
            <p14:sldId id="257"/>
            <p14:sldId id="258"/>
            <p14:sldId id="259"/>
            <p14:sldId id="260"/>
            <p14:sldId id="262"/>
            <p14:sldId id="263"/>
            <p14:sldId id="261"/>
            <p14:sldId id="264"/>
            <p14:sldId id="265"/>
            <p14:sldId id="266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>
        <p:scale>
          <a:sx n="59" d="100"/>
          <a:sy n="59" d="100"/>
        </p:scale>
        <p:origin x="-437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370C7-35E0-554D-841D-17F31C1AF21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93C17-6E25-4E43-8783-B8103E0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44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93C17-6E25-4E43-8783-B8103E02AE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94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D62726E-379B-B349-9EED-81ED093FA806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2132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The Economy and Demographics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70898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Niccole Zaretski RN BSN NJ-CSN </a:t>
            </a:r>
          </a:p>
          <a:p>
            <a:r>
              <a:rPr lang="en-US" dirty="0"/>
              <a:t>EDU 645 February 16, 2017</a:t>
            </a:r>
          </a:p>
        </p:txBody>
      </p:sp>
    </p:spTree>
    <p:extLst>
      <p:ext uri="{BB962C8B-B14F-4D97-AF65-F5344CB8AC3E}">
        <p14:creationId xmlns:p14="http://schemas.microsoft.com/office/powerpoint/2010/main" val="370341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/>
              <a:t>Demographics and the Policy Environment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0" b="1172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4667"/>
            <a:ext cx="9613862" cy="622971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Who are the people in your neighborhood?</a:t>
            </a:r>
          </a:p>
        </p:txBody>
      </p:sp>
    </p:spTree>
    <p:extLst>
      <p:ext uri="{BB962C8B-B14F-4D97-AF65-F5344CB8AC3E}">
        <p14:creationId xmlns:p14="http://schemas.microsoft.com/office/powerpoint/2010/main" val="2039131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Importance of Demographics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/>
              <a:t>Demography</a:t>
            </a:r>
            <a:r>
              <a:rPr lang="en-US" dirty="0"/>
              <a:t>: the study of characteristics and their changes</a:t>
            </a:r>
          </a:p>
          <a:p>
            <a:endParaRPr lang="en-US" dirty="0"/>
          </a:p>
          <a:p>
            <a:r>
              <a:rPr lang="en-US" b="1" u="sng" dirty="0"/>
              <a:t>Demographics</a:t>
            </a:r>
            <a:r>
              <a:rPr lang="en-US" dirty="0"/>
              <a:t>: refers to characteristics of a population</a:t>
            </a:r>
          </a:p>
          <a:p>
            <a:endParaRPr lang="en-US" b="1" u="sng" dirty="0"/>
          </a:p>
          <a:p>
            <a:r>
              <a:rPr lang="en-US" dirty="0"/>
              <a:t>Demographic context plays a crucial role </a:t>
            </a:r>
          </a:p>
          <a:p>
            <a:endParaRPr lang="en-US" dirty="0"/>
          </a:p>
          <a:p>
            <a:r>
              <a:rPr lang="en-US" dirty="0"/>
              <a:t>“Nothing is distributed evenly across the United States. Not race, religion, age, fertility, wealth, and certainly not access to higher education”. </a:t>
            </a:r>
            <a:r>
              <a:rPr lang="en-US" sz="1600" dirty="0"/>
              <a:t>Harold Hodgkinson (demographer)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86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Long Term Demographic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800" dirty="0"/>
              <a:t>The population age</a:t>
            </a:r>
          </a:p>
          <a:p>
            <a:pPr lvl="1"/>
            <a:r>
              <a:rPr lang="en-US" dirty="0"/>
              <a:t>Those baby boomer numbers are big</a:t>
            </a:r>
          </a:p>
          <a:p>
            <a:pPr lvl="1"/>
            <a:r>
              <a:rPr lang="en-US" dirty="0"/>
              <a:t>The younger numbers are declining</a:t>
            </a:r>
          </a:p>
          <a:p>
            <a:pPr lvl="1"/>
            <a:endParaRPr lang="en-US" dirty="0"/>
          </a:p>
          <a:p>
            <a:r>
              <a:rPr lang="en-US" dirty="0"/>
              <a:t>Immigration and migration </a:t>
            </a:r>
          </a:p>
          <a:p>
            <a:pPr lvl="1"/>
            <a:r>
              <a:rPr lang="en-US" dirty="0"/>
              <a:t>Nobody stays in one spot anymore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Suburbanization</a:t>
            </a:r>
          </a:p>
          <a:p>
            <a:pPr lvl="1"/>
            <a:r>
              <a:rPr lang="en-US" dirty="0"/>
              <a:t>Living close to the city, but not in it</a:t>
            </a:r>
          </a:p>
          <a:p>
            <a:pPr lvl="1"/>
            <a:endParaRPr lang="en-US" dirty="0"/>
          </a:p>
          <a:p>
            <a:r>
              <a:rPr lang="en-US" dirty="0"/>
              <a:t>Increasing diversity</a:t>
            </a:r>
          </a:p>
          <a:p>
            <a:pPr lvl="1"/>
            <a:r>
              <a:rPr lang="en-US" dirty="0"/>
              <a:t>We see ourselves as a blend of ethnicities and nationalities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534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Implications for Education Policy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r>
              <a:rPr lang="en-US" sz="2800" dirty="0"/>
              <a:t>Tax revenues will change with the business cycle, and therefore will effect funding for education:</a:t>
            </a:r>
          </a:p>
          <a:p>
            <a:endParaRPr lang="en-US" sz="2800" dirty="0"/>
          </a:p>
          <a:p>
            <a:pPr lvl="1"/>
            <a:r>
              <a:rPr lang="en-US" sz="2400" dirty="0"/>
              <a:t>A strong economy means proposals for major changes in education policy are more likely to be made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With more resources available, generally moods will be higher, and finding support for policy change will be easier</a:t>
            </a:r>
          </a:p>
        </p:txBody>
      </p:sp>
    </p:spTree>
    <p:extLst>
      <p:ext uri="{BB962C8B-B14F-4D97-AF65-F5344CB8AC3E}">
        <p14:creationId xmlns:p14="http://schemas.microsoft.com/office/powerpoint/2010/main" val="866034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Scenario Reactions to Trends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Do more with less 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Schools have more than enough, the educators waste it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Inconsistency between resources and student performance 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Change the incentive structure, not available money</a:t>
            </a:r>
          </a:p>
          <a:p>
            <a:pPr lvl="2">
              <a:lnSpc>
                <a:spcPct val="150000"/>
              </a:lnSpc>
            </a:pPr>
            <a:r>
              <a:rPr lang="en-US" sz="2200" dirty="0"/>
              <a:t>Publish school report cards</a:t>
            </a:r>
          </a:p>
          <a:p>
            <a:pPr lvl="2">
              <a:lnSpc>
                <a:spcPct val="150000"/>
              </a:lnSpc>
            </a:pPr>
            <a:r>
              <a:rPr lang="en-US" sz="2200" dirty="0"/>
              <a:t>Allow inter/intra-district enrollment</a:t>
            </a:r>
          </a:p>
          <a:p>
            <a:pPr lvl="2">
              <a:lnSpc>
                <a:spcPct val="150000"/>
              </a:lnSpc>
            </a:pPr>
            <a:r>
              <a:rPr lang="en-US" sz="2200" dirty="0"/>
              <a:t>Teacher pay based on merit or performance</a:t>
            </a:r>
          </a:p>
        </p:txBody>
      </p:sp>
    </p:spTree>
    <p:extLst>
      <p:ext uri="{BB962C8B-B14F-4D97-AF65-F5344CB8AC3E}">
        <p14:creationId xmlns:p14="http://schemas.microsoft.com/office/powerpoint/2010/main" val="1652317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Scenario Reactions </a:t>
            </a:r>
            <a:r>
              <a:rPr lang="en-US" sz="2000" dirty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600" dirty="0"/>
              <a:t>Do a lot more with a little more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Targets low performing districts, not based on wealth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Money is used for specific improvements</a:t>
            </a:r>
          </a:p>
          <a:p>
            <a:pPr lvl="2">
              <a:lnSpc>
                <a:spcPct val="100000"/>
              </a:lnSpc>
            </a:pPr>
            <a:r>
              <a:rPr lang="en-US" sz="2000" dirty="0"/>
              <a:t>Standard-based reform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sz="2000" dirty="0"/>
              <a:t>Assessment scoring</a:t>
            </a:r>
          </a:p>
          <a:p>
            <a:pPr lvl="2">
              <a:lnSpc>
                <a:spcPct val="100000"/>
              </a:lnSpc>
            </a:pPr>
            <a:r>
              <a:rPr lang="en-US" sz="2000" dirty="0"/>
              <a:t>Professional development to support curriculum changes and learning</a:t>
            </a:r>
          </a:p>
          <a:p>
            <a:pPr lvl="2">
              <a:lnSpc>
                <a:spcPct val="100000"/>
              </a:lnSpc>
            </a:pPr>
            <a:endParaRPr lang="en-US" sz="20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Prime example of this theory is the No Child Left Behind Act of 2001</a:t>
            </a:r>
          </a:p>
        </p:txBody>
      </p:sp>
    </p:spTree>
    <p:extLst>
      <p:ext uri="{BB962C8B-B14F-4D97-AF65-F5344CB8AC3E}">
        <p14:creationId xmlns:p14="http://schemas.microsoft.com/office/powerpoint/2010/main" val="152924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Scenario Reactions </a:t>
            </a:r>
            <a:r>
              <a:rPr lang="en-US" sz="2000" dirty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600" dirty="0"/>
              <a:t>Do a lot more with a lot less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Educators feel they are doing a lot more with a lot less resources</a:t>
            </a:r>
          </a:p>
          <a:p>
            <a:pPr lvl="2">
              <a:lnSpc>
                <a:spcPct val="150000"/>
              </a:lnSpc>
            </a:pPr>
            <a:r>
              <a:rPr lang="en-US" sz="2200" dirty="0"/>
              <a:t>Budgets are being cut, but not state accountability programs</a:t>
            </a:r>
          </a:p>
          <a:p>
            <a:pPr lvl="2">
              <a:lnSpc>
                <a:spcPct val="150000"/>
              </a:lnSpc>
            </a:pPr>
            <a:r>
              <a:rPr lang="en-US" sz="2200" dirty="0"/>
              <a:t>Class sizes are increasing</a:t>
            </a:r>
          </a:p>
          <a:p>
            <a:pPr lvl="2">
              <a:lnSpc>
                <a:spcPct val="150000"/>
              </a:lnSpc>
            </a:pPr>
            <a:r>
              <a:rPr lang="en-US" sz="2200" dirty="0"/>
              <a:t>States are pressuring districts to achieve higher graduation rates</a:t>
            </a:r>
          </a:p>
          <a:p>
            <a:pPr lvl="2">
              <a:lnSpc>
                <a:spcPct val="150000"/>
              </a:lnSpc>
            </a:pPr>
            <a:r>
              <a:rPr lang="en-US" sz="2200" dirty="0"/>
              <a:t>Support staff is being cut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673" y="5065160"/>
            <a:ext cx="3965825" cy="169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44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Final Thoughts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Public schools are facing many challenges</a:t>
            </a:r>
          </a:p>
          <a:p>
            <a:pPr lvl="1"/>
            <a:r>
              <a:rPr lang="en-US" sz="2400" dirty="0"/>
              <a:t>The economy is not bouncing back from the last recession</a:t>
            </a:r>
          </a:p>
          <a:p>
            <a:pPr lvl="1"/>
            <a:r>
              <a:rPr lang="en-US" sz="2400" dirty="0"/>
              <a:t>State education funding is being cut</a:t>
            </a:r>
          </a:p>
          <a:p>
            <a:pPr lvl="1"/>
            <a:endParaRPr lang="en-US" sz="2400" dirty="0"/>
          </a:p>
          <a:p>
            <a:r>
              <a:rPr lang="en-US" sz="2800" dirty="0"/>
              <a:t>Children are facing more challenges</a:t>
            </a:r>
          </a:p>
          <a:p>
            <a:pPr lvl="1"/>
            <a:r>
              <a:rPr lang="en-US" sz="2400" dirty="0"/>
              <a:t>Increasing poverty</a:t>
            </a:r>
          </a:p>
          <a:p>
            <a:pPr lvl="1"/>
            <a:r>
              <a:rPr lang="en-US" sz="2400" dirty="0"/>
              <a:t>Less likely to speak English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734" y="4592548"/>
            <a:ext cx="5435029" cy="215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87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Final Thoughts </a:t>
            </a:r>
            <a:r>
              <a:rPr lang="en-US" sz="1800" dirty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School leaders must know how to: 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Use resources skillfully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Motivate and inspire students from various backgrounds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Use creative methods to be outstanding leaders</a:t>
            </a:r>
          </a:p>
          <a:p>
            <a:pPr lvl="1">
              <a:lnSpc>
                <a:spcPct val="150000"/>
              </a:lnSpc>
            </a:pP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783" y="4994400"/>
            <a:ext cx="6924781" cy="132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92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539" y="1684962"/>
            <a:ext cx="6154221" cy="418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694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Policy Environment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Why do we analyze policy environment?</a:t>
            </a:r>
          </a:p>
          <a:p>
            <a:endParaRPr lang="en-US" dirty="0"/>
          </a:p>
          <a:p>
            <a:pPr lvl="1"/>
            <a:r>
              <a:rPr lang="en-US" sz="2400" dirty="0"/>
              <a:t>A response to a specific setting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Includes a wide range of different phenomena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Most reveal historical continuity 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422" y="3211341"/>
            <a:ext cx="3657600" cy="272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84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Social Context and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Where do policies come from?</a:t>
            </a:r>
          </a:p>
          <a:p>
            <a:endParaRPr lang="en-US" sz="2800" dirty="0"/>
          </a:p>
          <a:p>
            <a:pPr lvl="1"/>
            <a:r>
              <a:rPr lang="en-US" sz="2400" dirty="0"/>
              <a:t>Responses to the dynamics of a specific social setting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May not be fully predictable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Being aware of the social environment will be beneficial</a:t>
            </a:r>
          </a:p>
          <a:p>
            <a:pPr lvl="1"/>
            <a:endParaRPr lang="en-US" sz="2400" dirty="0"/>
          </a:p>
          <a:p>
            <a:pPr lvl="1"/>
            <a:endParaRPr lang="en-US" sz="2200" dirty="0"/>
          </a:p>
          <a:p>
            <a:pPr lvl="1"/>
            <a:endParaRPr lang="en-US" sz="2200" dirty="0"/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3879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Economic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importance of the economy</a:t>
            </a:r>
          </a:p>
          <a:p>
            <a:endParaRPr lang="en-US" sz="2800" dirty="0"/>
          </a:p>
          <a:p>
            <a:pPr lvl="1"/>
            <a:r>
              <a:rPr lang="en-US" sz="2400" dirty="0"/>
              <a:t>Two key aspects of policy environment</a:t>
            </a:r>
          </a:p>
          <a:p>
            <a:pPr lvl="2"/>
            <a:r>
              <a:rPr lang="en-US" sz="2200" dirty="0"/>
              <a:t>Structure of the economic system </a:t>
            </a:r>
          </a:p>
          <a:p>
            <a:pPr lvl="2"/>
            <a:r>
              <a:rPr lang="en-US" sz="2200" dirty="0"/>
              <a:t>The current economic climate</a:t>
            </a:r>
          </a:p>
          <a:p>
            <a:pPr lvl="2"/>
            <a:endParaRPr lang="en-US" sz="2200" dirty="0"/>
          </a:p>
          <a:p>
            <a:pPr lvl="1"/>
            <a:r>
              <a:rPr lang="en-US" sz="2400" dirty="0"/>
              <a:t>Establishes important parameters in which the policy must </a:t>
            </a:r>
            <a:r>
              <a:rPr lang="en-US" sz="2400"/>
              <a:t>be implemented </a:t>
            </a:r>
            <a:endParaRPr lang="en-US" sz="2400" dirty="0"/>
          </a:p>
          <a:p>
            <a:pPr lvl="1"/>
            <a:endParaRPr lang="en-US" sz="2400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869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 Economic	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88396"/>
            <a:ext cx="9613861" cy="4140485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How did we get where are today?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The early days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Capitalism emerges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Problems develop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A new deal and the aftermath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Troubles reappear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Reaganomics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The Bushes and Clinton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The great recession</a:t>
            </a:r>
          </a:p>
        </p:txBody>
      </p:sp>
    </p:spTree>
    <p:extLst>
      <p:ext uri="{BB962C8B-B14F-4D97-AF65-F5344CB8AC3E}">
        <p14:creationId xmlns:p14="http://schemas.microsoft.com/office/powerpoint/2010/main" val="1415584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Short Term Economic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Business Cycles</a:t>
            </a:r>
          </a:p>
          <a:p>
            <a:pPr lvl="1"/>
            <a:r>
              <a:rPr lang="en-US" sz="2400" dirty="0"/>
              <a:t>Education leaders must monitor business cycles</a:t>
            </a:r>
          </a:p>
          <a:p>
            <a:pPr lvl="2"/>
            <a:r>
              <a:rPr lang="en-US" sz="2200" dirty="0"/>
              <a:t>Traditional methods</a:t>
            </a:r>
          </a:p>
          <a:p>
            <a:pPr lvl="3"/>
            <a:r>
              <a:rPr lang="en-US" sz="2000" dirty="0"/>
              <a:t> TV, print, online sites</a:t>
            </a:r>
          </a:p>
          <a:p>
            <a:pPr lvl="3"/>
            <a:endParaRPr lang="en-US" sz="2000" dirty="0"/>
          </a:p>
          <a:p>
            <a:pPr lvl="2"/>
            <a:r>
              <a:rPr lang="en-US" sz="2200" dirty="0"/>
              <a:t>Nontraditional or informal methods: </a:t>
            </a:r>
          </a:p>
          <a:p>
            <a:pPr lvl="3"/>
            <a:r>
              <a:rPr lang="en-US" sz="2000" dirty="0"/>
              <a:t>Get out of the school building</a:t>
            </a:r>
          </a:p>
          <a:p>
            <a:pPr lvl="3"/>
            <a:r>
              <a:rPr lang="en-US" sz="2000" dirty="0"/>
              <a:t>Be aware of neighborhood/district trends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953" y="3616503"/>
            <a:ext cx="2720749" cy="240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3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Short Term Economic Changes </a:t>
            </a:r>
            <a:r>
              <a:rPr lang="en-US" sz="1800" dirty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Economic Indicators</a:t>
            </a:r>
          </a:p>
          <a:p>
            <a:pPr lvl="1"/>
            <a:r>
              <a:rPr lang="en-US" sz="2400" dirty="0"/>
              <a:t>Gross National Product (GNP)</a:t>
            </a:r>
          </a:p>
          <a:p>
            <a:pPr lvl="2"/>
            <a:r>
              <a:rPr lang="en-US" sz="2200" dirty="0"/>
              <a:t>The country’s total output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Consumer Prince Index (CPI)</a:t>
            </a:r>
          </a:p>
          <a:p>
            <a:pPr lvl="2"/>
            <a:r>
              <a:rPr lang="en-US" sz="2200" dirty="0"/>
              <a:t>General measure of the price of goods and services</a:t>
            </a:r>
          </a:p>
          <a:p>
            <a:pPr lvl="2"/>
            <a:endParaRPr lang="en-US" sz="2200" dirty="0"/>
          </a:p>
          <a:p>
            <a:r>
              <a:rPr lang="en-US" sz="2800" dirty="0"/>
              <a:t>Economic expansion is indicated by strong growth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2875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Business Cycle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7" b="604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Consists of two parts: expansion and recession</a:t>
            </a:r>
          </a:p>
          <a:p>
            <a:r>
              <a:rPr lang="en-US" sz="2000" dirty="0"/>
              <a:t>	recovery</a:t>
            </a:r>
          </a:p>
          <a:p>
            <a:r>
              <a:rPr lang="en-US" sz="2000" dirty="0"/>
              <a:t>	peaks</a:t>
            </a:r>
          </a:p>
          <a:p>
            <a:r>
              <a:rPr lang="en-US" sz="2000" dirty="0"/>
              <a:t>	recession</a:t>
            </a:r>
          </a:p>
          <a:p>
            <a:r>
              <a:rPr lang="en-US" sz="2000" dirty="0"/>
              <a:t>	trough</a:t>
            </a:r>
          </a:p>
          <a:p>
            <a:r>
              <a:rPr lang="en-US" sz="2000" dirty="0"/>
              <a:t>	depression</a:t>
            </a:r>
          </a:p>
        </p:txBody>
      </p:sp>
    </p:spTree>
    <p:extLst>
      <p:ext uri="{BB962C8B-B14F-4D97-AF65-F5344CB8AC3E}">
        <p14:creationId xmlns:p14="http://schemas.microsoft.com/office/powerpoint/2010/main" val="724868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Long Term Economic Growth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6" b="572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Slow Growth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Change from manufacturing to service &amp; information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Globalization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Heavy debt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Inflation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increasing gap between the rich &amp; poor</a:t>
            </a:r>
          </a:p>
        </p:txBody>
      </p:sp>
    </p:spTree>
    <p:extLst>
      <p:ext uri="{BB962C8B-B14F-4D97-AF65-F5344CB8AC3E}">
        <p14:creationId xmlns:p14="http://schemas.microsoft.com/office/powerpoint/2010/main" val="26041147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543</TotalTime>
  <Words>647</Words>
  <Application>Microsoft Office PowerPoint</Application>
  <PresentationFormat>Custom</PresentationFormat>
  <Paragraphs>138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Berlin</vt:lpstr>
      <vt:lpstr>The Economy and Demographics</vt:lpstr>
      <vt:lpstr>Policy Environment </vt:lpstr>
      <vt:lpstr>Social Context and Policy</vt:lpstr>
      <vt:lpstr>The Economic Environment</vt:lpstr>
      <vt:lpstr>US Economic History</vt:lpstr>
      <vt:lpstr>Short Term Economic Changes</vt:lpstr>
      <vt:lpstr>Short Term Economic Changes continued</vt:lpstr>
      <vt:lpstr>Business Cycle</vt:lpstr>
      <vt:lpstr>Long Term Economic Growth</vt:lpstr>
      <vt:lpstr>Demographics and the Policy Environment</vt:lpstr>
      <vt:lpstr>The Importance of Demographics</vt:lpstr>
      <vt:lpstr>Long Term Demographic Trends</vt:lpstr>
      <vt:lpstr>Implications for Education Policy </vt:lpstr>
      <vt:lpstr>Scenario Reactions to Trends </vt:lpstr>
      <vt:lpstr>Scenario Reactions continued</vt:lpstr>
      <vt:lpstr>Scenario Reactions continued</vt:lpstr>
      <vt:lpstr>Final Thoughts </vt:lpstr>
      <vt:lpstr>Final Thoughts continued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Economy and Demographics</dc:title>
  <dc:creator>Patrick P. Zaretski, Esq.</dc:creator>
  <cp:lastModifiedBy>Niccole Zaretski</cp:lastModifiedBy>
  <cp:revision>32</cp:revision>
  <dcterms:created xsi:type="dcterms:W3CDTF">2017-01-30T23:35:03Z</dcterms:created>
  <dcterms:modified xsi:type="dcterms:W3CDTF">2017-02-16T14:15:14Z</dcterms:modified>
</cp:coreProperties>
</file>